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01" r:id="rId2"/>
    <p:sldMasterId id="2147483680" r:id="rId3"/>
    <p:sldMasterId id="2147483687" r:id="rId4"/>
    <p:sldMasterId id="2147483694" r:id="rId5"/>
    <p:sldMasterId id="2147483711" r:id="rId6"/>
    <p:sldMasterId id="2147483716" r:id="rId7"/>
  </p:sldMasterIdLst>
  <p:notesMasterIdLst>
    <p:notesMasterId r:id="rId21"/>
  </p:notesMasterIdLst>
  <p:handoutMasterIdLst>
    <p:handoutMasterId r:id="rId22"/>
  </p:handoutMasterIdLst>
  <p:sldIdLst>
    <p:sldId id="277" r:id="rId8"/>
    <p:sldId id="292" r:id="rId9"/>
    <p:sldId id="281" r:id="rId10"/>
    <p:sldId id="278" r:id="rId11"/>
    <p:sldId id="279" r:id="rId12"/>
    <p:sldId id="301" r:id="rId13"/>
    <p:sldId id="300" r:id="rId14"/>
    <p:sldId id="286" r:id="rId15"/>
    <p:sldId id="294" r:id="rId16"/>
    <p:sldId id="288" r:id="rId17"/>
    <p:sldId id="296" r:id="rId18"/>
    <p:sldId id="297" r:id="rId19"/>
    <p:sldId id="298" r:id="rId2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2">
          <p15:clr>
            <a:srgbClr val="A4A3A4"/>
          </p15:clr>
        </p15:guide>
        <p15:guide id="2" orient="horz" pos="396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1928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orient="horz" pos="1280">
          <p15:clr>
            <a:srgbClr val="A4A3A4"/>
          </p15:clr>
        </p15:guide>
        <p15:guide id="7" pos="2880">
          <p15:clr>
            <a:srgbClr val="A4A3A4"/>
          </p15:clr>
        </p15:guide>
        <p15:guide id="8" pos="662">
          <p15:clr>
            <a:srgbClr val="A4A3A4"/>
          </p15:clr>
        </p15:guide>
        <p15:guide id="9" pos="5493">
          <p15:clr>
            <a:srgbClr val="A4A3A4"/>
          </p15:clr>
        </p15:guide>
        <p15:guide id="10" pos="335">
          <p15:clr>
            <a:srgbClr val="A4A3A4"/>
          </p15:clr>
        </p15:guide>
        <p15:guide id="11" pos="46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E"/>
    <a:srgbClr val="C94C07"/>
    <a:srgbClr val="FCC2A2"/>
    <a:srgbClr val="660033"/>
    <a:srgbClr val="4D4D4D"/>
    <a:srgbClr val="5E4E5D"/>
    <a:srgbClr val="4A3565"/>
    <a:srgbClr val="2B8156"/>
    <a:srgbClr val="007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7326" autoAdjust="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4312"/>
        <p:guide orient="horz" pos="396"/>
        <p:guide orient="horz" pos="3784"/>
        <p:guide orient="horz" pos="1928"/>
        <p:guide orient="horz" pos="4319"/>
        <p:guide orient="horz" pos="1280"/>
        <p:guide pos="2880"/>
        <p:guide pos="662"/>
        <p:guide pos="5493"/>
        <p:guide pos="335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4440" y="6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3" y="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24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3" y="942824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895B0F-C3EB-40C2-AAB1-A593CE51DA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3" y="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5717"/>
            <a:ext cx="543877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24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3" y="9428244"/>
            <a:ext cx="2946400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2" tIns="45540" rIns="91082" bIns="455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33553FD-B669-4604-B040-058955713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2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865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6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6" indent="-171436">
              <a:buFontTx/>
              <a:buChar char="-"/>
            </a:pPr>
            <a:endParaRPr lang="fr-FR" baseline="0" dirty="0"/>
          </a:p>
          <a:p>
            <a:pPr marL="171436" indent="-171436">
              <a:buFontTx/>
              <a:buChar char="-"/>
            </a:pPr>
            <a:endParaRPr lang="fr-FR" baseline="0" dirty="0"/>
          </a:p>
          <a:p>
            <a:pPr marL="171436" indent="-171436">
              <a:buFontTx/>
              <a:buChar char="-"/>
            </a:pPr>
            <a:endParaRPr lang="fr-FR" dirty="0"/>
          </a:p>
          <a:p>
            <a:pPr marL="171436" indent="-171436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1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0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07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6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57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1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09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AF7D-97FD-F491-281F-368B3E69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BF8C82-21AA-6D2B-3C1F-AE8394150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15C0D71-4EFC-CD4B-9D28-62F31C23F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2364E1-BD24-8A33-6077-17E8284BF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2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04965-F867-E485-34DF-10A2DEA9B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395AA3-974E-B426-3C52-863D914A5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58BA560-098D-D1DE-58A8-62A1C67E0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EC12C-2823-5906-BD16-6169870D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3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69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la section d’investissement, le sché</a:t>
            </a:r>
            <a:r>
              <a:rPr lang="fr-FR" baseline="0" dirty="0"/>
              <a:t>ma est le même : il s’agit de jeux de redéploiements à somme nulle.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553FD-B669-4604-B040-05895571364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2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759E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22614" y="363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Violet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05320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A3565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euille Violet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7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05320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A3565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4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euille Violet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8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05320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A3565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C94C07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euille Oran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9562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C94C07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Oran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7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59371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C94C07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4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Oran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8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9562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C94C07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5E4E5D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Taup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0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E4E5D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8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Taup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46492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E4E5D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Feuille Ble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6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759E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Taup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E4E5D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660033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euille Bordeau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0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33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8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euille Bordeau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46492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33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euille Bordeau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33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CA2-8B0B-48C0-8683-C66F0C65587C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543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27C-5614-4F64-AF56-BDC7E769ACFB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2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D25A-352E-4436-8216-538F00CF9E7C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A90B-0754-44BE-B2BD-F2A2A3F09AE8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2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5501-6674-40DE-B9C5-CDA23D03764A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7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euille Ble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1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33613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759E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4F50-55A6-49F4-A8A7-1A7704D8051D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6" name="Image 5" descr="Feuille Orange_2.jpg">
            <a:extLst>
              <a:ext uri="{FF2B5EF4-FFF2-40B4-BE49-F238E27FC236}">
                <a16:creationId xmlns:a16="http://schemas.microsoft.com/office/drawing/2014/main" id="{AD11B27C-FE0E-4B9A-30BB-29A8D609C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7" name="Image 20" descr="Logo CORREZE Le Département blanc ss site.eps">
            <a:extLst>
              <a:ext uri="{FF2B5EF4-FFF2-40B4-BE49-F238E27FC236}">
                <a16:creationId xmlns:a16="http://schemas.microsoft.com/office/drawing/2014/main" id="{651B62DE-486F-7ADB-1924-FC66B3B64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13">
            <a:extLst>
              <a:ext uri="{FF2B5EF4-FFF2-40B4-BE49-F238E27FC236}">
                <a16:creationId xmlns:a16="http://schemas.microsoft.com/office/drawing/2014/main" id="{68CA8831-B0A7-2E96-B9EB-99DAF3B41FD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83224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81ED-CCCD-457E-A3E1-48998019E788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45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353-CCCC-4DAB-8426-FD076BB6ECA4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29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6FBE-8101-457E-8CDF-672D81C2DBDD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95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729-2555-4755-A1AE-1B5AEB9A9090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1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4885-0DC5-43D5-B5C6-6D63382CD6D0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596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24C9-1243-4B5F-BB40-34811CFD922B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46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25A-FB4A-4BAA-B819-4786274D53F3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60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113D-6DF6-48E2-8781-98C841B1CA09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10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7A3F-C683-4B02-A293-C1858DBC35A0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euille Ble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4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759E"/>
                </a:solidFill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2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1822-1967-433C-BEB6-535B536468AC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2B8156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Ver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8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euille Ver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8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33613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Ver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4A3565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Bleue.ep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600" y="-76200"/>
            <a:ext cx="9295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ransition spd="med">
    <p:wipe dir="r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B815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3"/>
          <p:cNvSpPr txBox="1">
            <a:spLocks/>
          </p:cNvSpPr>
          <p:nvPr/>
        </p:nvSpPr>
        <p:spPr bwMode="auto">
          <a:xfrm>
            <a:off x="4330700" y="651695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age 9" descr="Feuille Verte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B815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/>
        </p:nvSpPr>
        <p:spPr bwMode="auto">
          <a:xfrm>
            <a:off x="4330700" y="650632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6" descr="Feuille Violette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6" r:id="rId3"/>
    <p:sldLayoutId id="2147483683" r:id="rId4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/>
        </p:nvSpPr>
        <p:spPr bwMode="auto">
          <a:xfrm>
            <a:off x="4330700" y="650389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8" descr="Feuille Orange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/>
        </p:nvSpPr>
        <p:spPr bwMode="auto">
          <a:xfrm>
            <a:off x="4330700" y="650389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5" descr="Feuille Taup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6200" y="-76200"/>
            <a:ext cx="9342882" cy="7010400"/>
          </a:xfrm>
          <a:prstGeom prst="rect">
            <a:avLst/>
          </a:prstGeom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0" r:id="rId3"/>
    <p:sldLayoutId id="2147483697" r:id="rId4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/>
        </p:nvSpPr>
        <p:spPr bwMode="auto">
          <a:xfrm>
            <a:off x="4330700" y="650389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Image 10" descr="Feuille Bordeaux Grand_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2" y="-10886"/>
            <a:ext cx="9140956" cy="6984000"/>
          </a:xfrm>
          <a:prstGeom prst="rect">
            <a:avLst/>
          </a:prstGeom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F3A2-3962-4559-A564-C7962F8B4F6E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Page 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ransition spd="med">
    <p:wipe dir="r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BEB4E03-EEE1-C087-7C90-9A3332996BCD}"/>
              </a:ext>
            </a:extLst>
          </p:cNvPr>
          <p:cNvSpPr txBox="1"/>
          <p:nvPr/>
        </p:nvSpPr>
        <p:spPr>
          <a:xfrm>
            <a:off x="503382" y="2301256"/>
            <a:ext cx="684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 Narrow" panose="020B0606020202030204" pitchFamily="34" charset="0"/>
              </a:rPr>
              <a:t>DECISION MODIFICATIVE 2025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9940"/>
            <a:ext cx="9144000" cy="123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Chaque jour à vos côtés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89176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28982" y="2324127"/>
            <a:ext cx="7224258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DEPENSES D’INVESTISSEMENT  : +0€ (redéploiement des crédits)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Finances : +75 k€ afin de couvrir le remboursement en capital,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Accueil Solidarité : +10 k€ aides sociales à l’investissement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Patrimoine -20k€ de travaux non réalisés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MAGE -70 k€ de travaux réseaux eaux souterraines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Aéroport : +4 k€ (ajustement à la subvention versée)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Service Comptable : +1 K€ (création d’une section d’investissement)</a:t>
            </a:r>
          </a:p>
        </p:txBody>
      </p:sp>
    </p:spTree>
    <p:extLst>
      <p:ext uri="{BB962C8B-B14F-4D97-AF65-F5344CB8AC3E}">
        <p14:creationId xmlns:p14="http://schemas.microsoft.com/office/powerpoint/2010/main" val="571965662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78" y="2579076"/>
            <a:ext cx="7376746" cy="164123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Conséquences sur les équilibres budgétaires et le recours à l’emprunt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9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549230"/>
            <a:ext cx="6347713" cy="615461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Équilibres budgétaires du budget 2024</a:t>
            </a:r>
            <a:br>
              <a:rPr lang="fr-FR" sz="18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fr-FR" sz="18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1800" i="1" dirty="0">
                <a:solidFill>
                  <a:srgbClr val="000000"/>
                </a:solidFill>
                <a:latin typeface="Arial" panose="020B0604020202020204" pitchFamily="34" charset="0"/>
              </a:rPr>
              <a:t>Cette décision modificative ne modifie pas les équilibres présentés au BS,</a:t>
            </a:r>
            <a:br>
              <a:rPr lang="fr-FR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FR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74333" y="5170811"/>
            <a:ext cx="419979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Capacité d’investissement 53 M€</a:t>
            </a:r>
          </a:p>
          <a:p>
            <a:r>
              <a:rPr lang="fr-FR" i="1" dirty="0"/>
              <a:t>Épargne nette nulle</a:t>
            </a:r>
          </a:p>
          <a:p>
            <a:r>
              <a:rPr lang="fr-FR" i="1" dirty="0"/>
              <a:t>Stabilisation de l’encours de dette 167,5 M€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304B2E-FBE3-38C2-4F2D-E36FF77F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956778"/>
            <a:ext cx="665988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7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Ajustement des AP / AE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Il est proposé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 redéploiement d’Autorisation de programme entre les AP suivantes 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/>
              <a:t>Fonds Cantal Solidaire 2022-2027 : -78 k€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/>
              <a:t>Fonds </a:t>
            </a:r>
            <a:r>
              <a:rPr lang="fr-FR" dirty="0"/>
              <a:t>Cantal Développement 2022-2027 : +78 k€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78" y="2579076"/>
            <a:ext cx="7376746" cy="164123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dépenses de fonctionnement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0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5781" y="968706"/>
            <a:ext cx="72839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POLE DE LA SOLIDARITE, -618k€</a:t>
            </a:r>
          </a:p>
          <a:p>
            <a:pPr algn="ctr"/>
            <a:endParaRPr lang="fr-FR" b="1" dirty="0"/>
          </a:p>
          <a:p>
            <a:r>
              <a:rPr lang="fr-FR" dirty="0"/>
              <a:t>Dépenses en augmentation : </a:t>
            </a:r>
            <a:r>
              <a:rPr lang="fr-FR" b="1" dirty="0"/>
              <a:t>+5,6 M€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+3 363k€ rattachement des dépenses de la maison de l’autonomie avec exercice budgétaire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+1 100 k€ rattachement des dépenses de RSA avec exercice budgétaire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+ 960 k€ financement des oubliés du SEGUR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+ 208 k€ dispositif de soutien à la mobilité</a:t>
            </a:r>
          </a:p>
          <a:p>
            <a:endParaRPr lang="fr-FR" dirty="0"/>
          </a:p>
          <a:p>
            <a:r>
              <a:rPr lang="fr-FR" dirty="0"/>
              <a:t>Dépenses en baisse :  </a:t>
            </a:r>
            <a:r>
              <a:rPr lang="fr-FR" b="1" dirty="0"/>
              <a:t>-6,2 M€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-5 500 k€ APA établissement : fusion soin et dépendance de juillet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-350 k€ de dépenses d’hébergement ASH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-351 k€ enfance correspondant à des placements non exécutés</a:t>
            </a:r>
          </a:p>
          <a:p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609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9940"/>
            <a:ext cx="9144000" cy="123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Chaque jour à vos côtés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8745" y="813319"/>
            <a:ext cx="7869382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POLE RESSOURCES, + 267 k€</a:t>
            </a:r>
          </a:p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Dépenses en baisse : </a:t>
            </a:r>
            <a:r>
              <a:rPr lang="fr-FR" b="1" dirty="0"/>
              <a:t>- 118 k€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-118 k€ pour le service accueil solidarité dont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70 k€ de frais d’études non réalisées en 2025,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30 k€ de subventions sociales non versées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 k€ de frais de transport scolaire handicapé qui ne seront pas utilisé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8 k€ de dépenses de formation </a:t>
            </a:r>
          </a:p>
          <a:p>
            <a:endParaRPr lang="fr-FR" dirty="0"/>
          </a:p>
          <a:p>
            <a:r>
              <a:rPr lang="fr-FR" dirty="0"/>
              <a:t>Dépenses en augmentation : +</a:t>
            </a:r>
            <a:r>
              <a:rPr lang="fr-FR" b="1" dirty="0"/>
              <a:t>385 k€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+244k€ constitution de provisions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+80k€ contribution à Cantal Destination en lien avec le retard de transfert des personnels au service communication de la collectivité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+14 k€ pour des dépenses d’annonces et insertion (BOAMP)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+47k€ écritures de régularisations (la collectivité ayant reçu un avis de sommes à payer en septembre 2025 pour un indu de Taxe d’Aménagement 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4335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9940"/>
            <a:ext cx="9144000" cy="123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Chaque jour à vos côtés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5565" y="763608"/>
            <a:ext cx="7666181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POLE APPUI TERRITORIAL, +326 k€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Dépenses en hausse  : </a:t>
            </a:r>
            <a:r>
              <a:rPr lang="fr-FR" b="1" dirty="0"/>
              <a:t>+ 435 k€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+20 k€ PASS CANTAL (+200 chéquiers sur 44 k prévus initialement)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+76 k€ viabilisation collèges (sur les consommations 2024 et 2025)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+94 k€ FCA et FCA+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+45 k€ Assurances chantier du Pole Excellence Microbiologie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+150 k€ ajustement consommation fluides (dont 100K€ pour le réseau de chaleur des collèges et 50 k€ pour les consommations énergétiques 2025 des bâtiments)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+50 k€ fournitures mobilisées par les agents de maintenances des collèges</a:t>
            </a:r>
          </a:p>
          <a:p>
            <a:r>
              <a:rPr lang="fr-FR" dirty="0"/>
              <a:t>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249559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4406C-584C-C0E2-02DE-90B5A2E5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E9AAED-0442-6CF7-DADE-147BF95B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F5D0AA-46B6-412D-167D-11BC28E175FB}"/>
              </a:ext>
            </a:extLst>
          </p:cNvPr>
          <p:cNvSpPr/>
          <p:nvPr/>
        </p:nvSpPr>
        <p:spPr>
          <a:xfrm>
            <a:off x="0" y="6259940"/>
            <a:ext cx="9144000" cy="123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Chaque jour à vos côtés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52B1FF-DB2E-13B5-9B85-40F18DE0449F}"/>
              </a:ext>
            </a:extLst>
          </p:cNvPr>
          <p:cNvSpPr txBox="1"/>
          <p:nvPr/>
        </p:nvSpPr>
        <p:spPr>
          <a:xfrm>
            <a:off x="526661" y="285043"/>
            <a:ext cx="76661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POLE APPUI TERRITORIAL, +326 k€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Dépenses en baisse : </a:t>
            </a:r>
            <a:r>
              <a:rPr lang="fr-FR" b="1" dirty="0"/>
              <a:t>-109 k€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-67 k€ biodiversité et aménagement rural, du fait de retard dans les travaux et études prévus initialement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-15 k€ études sur le plan de gestion site à St Amandin pour -15 k€,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-30 k€ concernant le réseau complémentaire départemental,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-14 k€ sur les animations, études et travaux ENS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-8 k€ de subventions agroforestières non payées en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-25 k€ GIP ma région ma santé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-17 k€ permanences médicales (Lioran)</a:t>
            </a:r>
          </a:p>
          <a:p>
            <a:r>
              <a:rPr lang="fr-FR" dirty="0"/>
              <a:t>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01428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0BB98-E8D0-7F1A-12AC-62F265F9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C25727B-5675-6327-8737-C2A0D143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03194-69DC-FB5C-5638-239574A4ABA8}"/>
              </a:ext>
            </a:extLst>
          </p:cNvPr>
          <p:cNvSpPr/>
          <p:nvPr/>
        </p:nvSpPr>
        <p:spPr>
          <a:xfrm>
            <a:off x="0" y="6259940"/>
            <a:ext cx="9144000" cy="123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200" dirty="0">
                <a:latin typeface="Arial Narrow" panose="020B0606020202030204" pitchFamily="34" charset="0"/>
              </a:rPr>
              <a:t>Chaque jour à vos côtés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E77D45-8086-7860-4428-7090284299DC}"/>
              </a:ext>
            </a:extLst>
          </p:cNvPr>
          <p:cNvSpPr txBox="1"/>
          <p:nvPr/>
        </p:nvSpPr>
        <p:spPr>
          <a:xfrm>
            <a:off x="483932" y="968706"/>
            <a:ext cx="7666181" cy="358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endParaRPr lang="fr-FR" dirty="0"/>
          </a:p>
          <a:p>
            <a:pPr algn="ctr"/>
            <a:r>
              <a:rPr lang="fr-FR" b="1" dirty="0"/>
              <a:t>Autres  : +25 k€</a:t>
            </a:r>
          </a:p>
          <a:p>
            <a:pPr algn="ctr"/>
            <a:endParaRPr lang="fr-FR" b="1" dirty="0"/>
          </a:p>
          <a:p>
            <a:r>
              <a:rPr lang="fr-FR" dirty="0"/>
              <a:t>Dépenses en hausse : </a:t>
            </a:r>
            <a:r>
              <a:rPr lang="fr-FR" b="1" dirty="0"/>
              <a:t>+ 53 k€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+50 k€ ligne aérienne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+3 k€ subvention de tournages de films sur le Département</a:t>
            </a:r>
          </a:p>
          <a:p>
            <a:r>
              <a:rPr lang="fr-FR" dirty="0"/>
              <a:t>	</a:t>
            </a:r>
          </a:p>
          <a:p>
            <a:r>
              <a:rPr lang="fr-FR" dirty="0"/>
              <a:t>Dépenses en baisse : </a:t>
            </a:r>
            <a:r>
              <a:rPr lang="fr-FR" b="1" dirty="0"/>
              <a:t>-  28 k€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- 28 k€ non-reversement de subvention ANAH aux EPCI</a:t>
            </a:r>
          </a:p>
        </p:txBody>
      </p:sp>
    </p:spTree>
    <p:extLst>
      <p:ext uri="{BB962C8B-B14F-4D97-AF65-F5344CB8AC3E}">
        <p14:creationId xmlns:p14="http://schemas.microsoft.com/office/powerpoint/2010/main" val="200164120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1121" cy="96870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19289" y="1206313"/>
            <a:ext cx="7666181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TOTAL DES DEPENSES DE FONCTIONNEMENT SUPPLEMENTAIRES : 0€</a:t>
            </a:r>
          </a:p>
          <a:p>
            <a:pPr algn="ctr"/>
            <a:endParaRPr lang="fr-FR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/>
              <a:t>Pôle Solidarité : -618 k€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/>
              <a:t>Pôle Ressources : +267 k€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/>
              <a:t>Pôle Appui Territorial : +326 k€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/>
              <a:t>Autres: + 25 k€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TOTAL DES RECETTES DE FONCTIONNEMENT SUPPLEMENTAIRES : 0€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Aucun impact sur l’équilibre budgétaire de la section de fonctionnement</a:t>
            </a:r>
          </a:p>
          <a:p>
            <a:r>
              <a:rPr lang="fr-FR" dirty="0"/>
              <a:t>		</a:t>
            </a:r>
          </a:p>
          <a:p>
            <a:pPr algn="ctr"/>
            <a:r>
              <a:rPr lang="fr-FR" dirty="0"/>
              <a:t>	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1348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78" y="2579076"/>
            <a:ext cx="7376746" cy="164123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dépenses d’investissement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649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diaporama_6 couleurs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T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IOLET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ANGE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IS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GRIS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diaporama_6 couleurs</Template>
  <TotalTime>13619</TotalTime>
  <Words>819</Words>
  <Application>Microsoft Office PowerPoint</Application>
  <PresentationFormat>Affichage à l'écran (4:3)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Futura Light</vt:lpstr>
      <vt:lpstr>Trebuchet MS</vt:lpstr>
      <vt:lpstr>Wingdings</vt:lpstr>
      <vt:lpstr>Wingdings 3</vt:lpstr>
      <vt:lpstr>Modele diaporama_6 couleurs</vt:lpstr>
      <vt:lpstr>VERT</vt:lpstr>
      <vt:lpstr>VIOLET</vt:lpstr>
      <vt:lpstr>ORANGE</vt:lpstr>
      <vt:lpstr>GRIS</vt:lpstr>
      <vt:lpstr>1_GRIS</vt:lpstr>
      <vt:lpstr>Facette</vt:lpstr>
      <vt:lpstr>Présentation PowerPoint</vt:lpstr>
      <vt:lpstr>Les dépenses de fonctionnement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dépenses d’investissement</vt:lpstr>
      <vt:lpstr>Présentation PowerPoint</vt:lpstr>
      <vt:lpstr>Conséquences sur les équilibres budgétaires et le recours à l’emprunt</vt:lpstr>
      <vt:lpstr>Équilibres budgétaires du budget 2024  Cette décision modificative ne modifie pas les équilibres présentés au BS, </vt:lpstr>
      <vt:lpstr>Ajustement des AP / AE </vt:lpstr>
    </vt:vector>
  </TitlesOfParts>
  <Company>CG19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mcouderc</dc:creator>
  <cp:lastModifiedBy>Nadine Lapeyre</cp:lastModifiedBy>
  <cp:revision>994</cp:revision>
  <cp:lastPrinted>2025-10-15T15:39:37Z</cp:lastPrinted>
  <dcterms:created xsi:type="dcterms:W3CDTF">2017-03-24T09:46:25Z</dcterms:created>
  <dcterms:modified xsi:type="dcterms:W3CDTF">2025-11-26T14:04:01Z</dcterms:modified>
</cp:coreProperties>
</file>